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0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1B21B1-C6F2-4645-A405-F672E6178A23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EFBA5-0A01-432F-80FE-D90FF4D83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925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4EFBA5-0A01-432F-80FE-D90FF4D839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86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6DE7D-719C-8411-8DF2-BC0056E7D2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0DF07E-59D7-A23E-F3C9-15B1271E86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1AF44-AF6C-05E9-2953-F7E65FDEF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DC10A-2633-143A-B51A-4FCD04000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E42A9-C431-5146-4B0F-BDA0FDAE5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026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43F5B-B046-464D-C6B6-5065A61F5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8A21A4-210B-BFBF-57C5-378F0CD5D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ABFB0-9D63-0885-EC8F-EB4CD94F9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E5452-901B-BE76-6B18-9547D884B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7FC01-5BC7-D3F8-B6AC-C542BE585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199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7F44D8-A0C5-3F9E-4954-FD15A6AD5A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38ED9A-0159-9FCA-B26C-73832A5FB6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43F06-786F-831A-F53B-2B9E387DD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B1E13-C3BD-5590-1F6C-E1C421100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220530-20B1-B475-7E89-4E2FA0C91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814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635CD-631B-D663-BE1B-78BB76000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3A163-C911-8712-82D1-D9AD5469B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3C4E1-3389-FFA3-CF9D-411994EAB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72A9A-75BC-3DA0-22EA-33EABD392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D2689-454E-6EC7-26D1-2DAA7FA7B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05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36A4E-D5ED-E530-4E3C-27575D15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13A988-81A1-C94C-36C9-EE73E9FF9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F4A24-DE16-60FB-F7F9-5CA8ACE5B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18E1A-FCDB-1A2A-5CBB-565D0A610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5F248-99F4-22C4-C536-61DEA265F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404A4-11BE-B997-D7B5-397397DAB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06042-67D4-6FA2-CF37-1C0BCE1106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98157-5343-28D4-716C-31C525070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A167A5-0FA3-1BA3-D9FB-4279F8180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6AADDA-5F46-83D2-D565-99D9E1B04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E1FE0-D792-34BF-42FE-C67B1221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12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097EB-D068-69A2-0E9D-A651E50A2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08959-B13F-E788-EB39-7BD43DB8A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4909DF-B534-E2D7-C01F-47B803557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D1E112-9CEE-ED1C-B823-E9A412E2FD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A82AA-FC00-88BE-D375-EDA114EC22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1F88DD-242A-2D13-C347-1043E2362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73F150-C8BC-9BAA-63FC-88C952EC1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7C8B8B-1CB5-DD76-2ECE-1199090FE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857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3405E-0BD1-6D60-8BF0-95D4D2F68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26DE09-9D01-DFE0-24A4-6C5CA9C0C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AB3998-EFE7-C43A-FAD9-747A91623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B1F07E-07AE-1115-6CF8-FBD6ED4CA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128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F5FF61-D4A7-BBF7-8A0B-441D43C79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52F9BD-A3EE-618E-9DE2-32D2D598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2F5E49-5D75-69AF-6950-5AD5B77F7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508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860E4-E112-E176-C29C-56F835F8C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8227F-7DB8-315D-A06C-81C2EC96A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FB8F7D-55A9-2EB6-953A-18EF413592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BEFDB1-FB66-1703-9EBC-F2C0813EA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ABCC1C-36FC-8E5F-1B67-EB9B0C754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3A3BE-0450-39F9-AAFE-7110AA017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88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89E1C-E732-1798-1DC2-E465739B5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4D89C5-28D4-DDB9-DFEA-E54C8131B9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CC72B-3DDD-7576-A582-43AF232B1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76F4C5-8510-9003-0B62-C977B7210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4DEBD-6DAE-8B26-E139-8A77AA3E8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F6B7F-0816-FDF1-0F32-CC200EFF3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62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0F389F-2D13-ED37-86CE-8C31EAFB0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DB392B-C7C9-4A58-8116-FAC6E48858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CEC07-173B-B1D3-CC6E-5C3AE7444D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C93EFE-879A-47E4-8308-DBBBDD991FF8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7C7AC-FA8B-6BEE-418B-01E7E6E7D2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68F78-37EC-6175-4138-89FEA3D1E2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B0817C-5BB8-4D50-8F88-FFC55589E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063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7D7809-87B5-D06E-903D-CF9F7EF0F5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1927" y="947318"/>
            <a:ext cx="7574255" cy="3268520"/>
          </a:xfrm>
        </p:spPr>
        <p:txBody>
          <a:bodyPr>
            <a:normAutofit/>
          </a:bodyPr>
          <a:lstStyle/>
          <a:p>
            <a:pPr algn="r"/>
            <a:r>
              <a:rPr lang="en-US" sz="4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Anne Arundel County 311 Service Request Analysis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ABFA97-F131-FA4A-CA9A-DFE2DA2E0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5243" y="4906488"/>
            <a:ext cx="6051236" cy="1241828"/>
          </a:xfrm>
        </p:spPr>
        <p:txBody>
          <a:bodyPr>
            <a:normAutofit/>
          </a:bodyPr>
          <a:lstStyle/>
          <a:p>
            <a:pPr algn="r"/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Thrushwanth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Kakuturu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Analyst</a:t>
            </a:r>
          </a:p>
          <a:p>
            <a:pPr algn="r"/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680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11" descr="report method wise avg report closure time">
            <a:extLst>
              <a:ext uri="{FF2B5EF4-FFF2-40B4-BE49-F238E27FC236}">
                <a16:creationId xmlns:a16="http://schemas.microsoft.com/office/drawing/2014/main" id="{5539654F-B34E-E22A-23B0-ABFBD4745A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41" y="632937"/>
            <a:ext cx="5140960" cy="509730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DA71D-ECFF-C591-5FE3-79C8CF53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239" y="802640"/>
            <a:ext cx="5140959" cy="5178668"/>
          </a:xfrm>
        </p:spPr>
        <p:txBody>
          <a:bodyPr anchor="t">
            <a:normAutofit/>
          </a:bodyPr>
          <a:lstStyle/>
          <a:p>
            <a:pPr marL="0" indent="0" algn="just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 Method-Based Performance Evaluation: Average Closure Times</a:t>
            </a:r>
          </a:p>
          <a:p>
            <a:pPr algn="just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Requests reported via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Walk-in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methods are resolved the fastest, with an average of 2 to 3 days until closure.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contrast,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Phone and Email methods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 the slowest average closure times, taking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 80 days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This suggests potential inefficiencies in handling service requests through certain communication channels.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1C49F18-8757-4E87-5C2E-9D6D7B82B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5C84D91-E5BF-B919-ACEF-4A25262CE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D889E38-27CA-E23F-B646-8D7B4BB17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5241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4B251-7B1F-2D4D-6A4F-87535E881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840" y="1010115"/>
            <a:ext cx="4470400" cy="1415270"/>
          </a:xfrm>
        </p:spPr>
        <p:txBody>
          <a:bodyPr anchor="t">
            <a:normAutofit/>
          </a:bodyPr>
          <a:lstStyle/>
          <a:p>
            <a:r>
              <a:rPr lang="en-US" sz="3200" dirty="0"/>
              <a:t>Geospatial Analysis (ArcGIS)</a:t>
            </a:r>
          </a:p>
        </p:txBody>
      </p:sp>
      <p:pic>
        <p:nvPicPr>
          <p:cNvPr id="9" name="Picture 8" descr="A map of the ocean&#10;&#10;Description automatically generated">
            <a:extLst>
              <a:ext uri="{FF2B5EF4-FFF2-40B4-BE49-F238E27FC236}">
                <a16:creationId xmlns:a16="http://schemas.microsoft.com/office/drawing/2014/main" id="{49874116-19C9-0835-071C-3FBDF659D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53" r="20348"/>
          <a:stretch/>
        </p:blipFill>
        <p:spPr>
          <a:xfrm>
            <a:off x="-9885" y="10"/>
            <a:ext cx="7040606" cy="685799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2F32A0-A776-35A7-209D-E2D7F354C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4560" y="2194560"/>
            <a:ext cx="4683760" cy="420624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Heatmap Insights - High and Moderate Activity Areas</a:t>
            </a:r>
          </a:p>
          <a:p>
            <a:pPr marL="0" indent="0" algn="just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heatmaps illustrate the intensity of service requests across different districts in Anne Arundel County. The trends observed show clear distinctions between high and low activity areas.</a:t>
            </a:r>
          </a:p>
          <a:p>
            <a:pPr algn="just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Activity in Certain Districts</a:t>
            </a:r>
          </a:p>
          <a:p>
            <a:pPr algn="just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Districts 1, 2, 3, and 5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exhibit higher concentrations of service requests.</a:t>
            </a:r>
          </a:p>
          <a:p>
            <a:pPr algn="just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regions are depicted with dense clusters of "hot spots" (red and yellow zones), indicating a substantial volume of requests.</a:t>
            </a:r>
          </a:p>
          <a:p>
            <a:pPr algn="just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areas may experience increased service demands due to high population density and significant residential and commercial activity.</a:t>
            </a:r>
          </a:p>
          <a:p>
            <a:pPr algn="just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example, Districts 1 and 2 (Ferndale, South Gate, Green Haven) are known for their urban density, resulting in a greater volume of service requests.</a:t>
            </a:r>
          </a:p>
        </p:txBody>
      </p:sp>
    </p:spTree>
    <p:extLst>
      <p:ext uri="{BB962C8B-B14F-4D97-AF65-F5344CB8AC3E}">
        <p14:creationId xmlns:p14="http://schemas.microsoft.com/office/powerpoint/2010/main" val="4044422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a city">
            <a:extLst>
              <a:ext uri="{FF2B5EF4-FFF2-40B4-BE49-F238E27FC236}">
                <a16:creationId xmlns:a16="http://schemas.microsoft.com/office/drawing/2014/main" id="{D41ACCA4-F890-AC21-F24C-0D9C67526F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1062"/>
          <a:stretch/>
        </p:blipFill>
        <p:spPr>
          <a:xfrm>
            <a:off x="20" y="-18829"/>
            <a:ext cx="5433960" cy="3455514"/>
          </a:xfrm>
          <a:prstGeom prst="rect">
            <a:avLst/>
          </a:prstGeom>
        </p:spPr>
      </p:pic>
      <p:pic>
        <p:nvPicPr>
          <p:cNvPr id="7" name="Picture 6" descr="A map of a city&#10;&#10;Description automatically generated">
            <a:extLst>
              <a:ext uri="{FF2B5EF4-FFF2-40B4-BE49-F238E27FC236}">
                <a16:creationId xmlns:a16="http://schemas.microsoft.com/office/drawing/2014/main" id="{80B318EF-71C7-8E06-524B-EB0BC370A5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9883"/>
          <a:stretch/>
        </p:blipFill>
        <p:spPr>
          <a:xfrm>
            <a:off x="20" y="3421856"/>
            <a:ext cx="5433962" cy="3447832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923615DC-F5A3-677C-DB79-DA387F11F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CB2E658-9767-8805-2BCB-63F4F3AEC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EA709A9-EE8C-7D2E-43D2-E8A342BA0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27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6F660E9-6B2C-B1D1-1A3F-191411982EE6}"/>
              </a:ext>
            </a:extLst>
          </p:cNvPr>
          <p:cNvSpPr txBox="1"/>
          <p:nvPr/>
        </p:nvSpPr>
        <p:spPr>
          <a:xfrm>
            <a:off x="5963920" y="609600"/>
            <a:ext cx="5892799" cy="53717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Heatmap Insights - Low Activity Areas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Moderate Activity in Districts 4 and 6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District 4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especially around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Millersville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shows some pockets of moderate activity compared to northern districts.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District 6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(near Annapolis)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occasionally shows hot spots due to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governmental and tourist activity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Activity in District 7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District 7 shows significantly fewer service requests, aligning with its rural nature and lower population density.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Correlation Between Population and Requests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heatmaps confirm a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positive correlation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population density and service requests. Higher population areas (Districts 1, 2, 3, 5) experience more service demands, while less populated areas (District 7) show lower service demand.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Urban Areas: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populated districts experience higher volumes of service requests due to a combination of population size and heightened service needs.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Rural Areas: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contrast, districts with lower population densities, such as District 7, show fewer service requests, correlating with lower service demand.</a:t>
            </a:r>
          </a:p>
        </p:txBody>
      </p:sp>
    </p:spTree>
    <p:extLst>
      <p:ext uri="{BB962C8B-B14F-4D97-AF65-F5344CB8AC3E}">
        <p14:creationId xmlns:p14="http://schemas.microsoft.com/office/powerpoint/2010/main" val="3725266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5795A9-F738-4A70-B402-0906426B4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1" y="-289850"/>
            <a:ext cx="4226560" cy="1655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Potholes Analysis</a:t>
            </a:r>
          </a:p>
        </p:txBody>
      </p:sp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0C85F87F-BAAD-5AA0-800E-7FAAA67D4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0835"/>
          <a:stretch/>
        </p:blipFill>
        <p:spPr>
          <a:xfrm>
            <a:off x="20" y="431"/>
            <a:ext cx="7193260" cy="64083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ED681F-B2DF-493E-45EC-99EDA71FD86D}"/>
              </a:ext>
            </a:extLst>
          </p:cNvPr>
          <p:cNvSpPr txBox="1"/>
          <p:nvPr/>
        </p:nvSpPr>
        <p:spPr>
          <a:xfrm>
            <a:off x="7569201" y="1503680"/>
            <a:ext cx="4226560" cy="45008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Pothole Density Near Highways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red-highlighted areas on the map indicate the highest concentration of pothole reports. Major highways such as: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Routes 2,97,301,50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Segments of these routes exhibit higher densities of pothole-related service requests, likely due to the high volume of traffic and significant wear and tear.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Identified Hotspots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Clusters of pothole reports were observed around high-traffic areas like:</a:t>
            </a:r>
          </a:p>
          <a:p>
            <a:pPr marL="6286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BWI Parkway and areas near Route 50.</a:t>
            </a:r>
          </a:p>
          <a:p>
            <a:pPr marL="6286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Linthicum and BWI Thurgood Marshall Airport</a:t>
            </a:r>
          </a:p>
          <a:p>
            <a:pPr marL="6286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hotspots are along major commuter-heavy and regional connector routes, prone to more frequent pothole formation due to heavy vehicle usage.</a:t>
            </a:r>
          </a:p>
          <a:p>
            <a:pPr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809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948742-D225-01C5-AC00-601FD5034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1" y="-289850"/>
            <a:ext cx="4907280" cy="1655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Recycling Request Analysis</a:t>
            </a:r>
          </a:p>
        </p:txBody>
      </p:sp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50AF2BD3-DF42-9DE2-30D5-7CAA9A7AA1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7" r="1" b="1"/>
          <a:stretch/>
        </p:blipFill>
        <p:spPr>
          <a:xfrm>
            <a:off x="20" y="431"/>
            <a:ext cx="6532860" cy="64083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FEFC0A-4F70-13D9-7AEF-5FB501060AF8}"/>
              </a:ext>
            </a:extLst>
          </p:cNvPr>
          <p:cNvSpPr txBox="1"/>
          <p:nvPr/>
        </p:nvSpPr>
        <p:spPr>
          <a:xfrm>
            <a:off x="6766559" y="1446002"/>
            <a:ext cx="5191759" cy="45077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Volume of Requests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 dots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the map show the widespread distribution of requests for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recycling containers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across Anne Arundel County.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high density suggests that recycling container requests are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common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spanning both urban and rural areas.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Concentrated Areas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clusters of requests are seen in: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Green Haven, Millersville, Lake Shore, Annapolis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are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high-density residential areas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likely drive the increased demand for recycling services.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Maryland City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areas near the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BWI Parkway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show significant clusters, reflecting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service demands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these regions.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Geographic Trends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Recycling container requests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spread across both suburban and rural areas, demonstrating consistent demand across the county.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there are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fewer requests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southernmost parts of the county (e.g., near Jessup and Tipton Airport), likely due to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lower population density or better recycling infrastructure.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41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DAB68F-0855-4065-E6E3-4C8A363A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 to Improve Performance and Focus Areas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25389E2-044B-2599-7AF3-B83AC9783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2114996"/>
            <a:ext cx="10607039" cy="4346763"/>
          </a:xfrm>
        </p:spPr>
        <p:txBody>
          <a:bodyPr anchor="ctr"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 Resources for DPW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75% of requests are to the Department of Public Works (DPW). Allocating more resources to this department is 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crucial.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 Delays in P&amp;Z and OIT: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Planning &amp; Zoning (P&amp;Z) and Office of Information Technology (OIT) have long closure times, averaging 175-202 days. These departments need to streamline their processes.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DPW Service Quality: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Although DPW closes requests quickly, it has the lowest average rating (2.4/5). Quality improvement measures are needed.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Prioritize Highways &amp; Recycling Services: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Highways (Route 2, 97, 301) have high pothole reports due to heavy traffic. Prioritize road maintenance in these areas.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high-demand areas for recycling container requests, especially in densely populated regions.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 Service Request Closure: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Cable TV and Permits subdivisions take over 200 days to close requests. Address these bottlenecks.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closure times for requests reported via Phone and Email, which take over 80 days.</a:t>
            </a:r>
          </a:p>
        </p:txBody>
      </p:sp>
    </p:spTree>
    <p:extLst>
      <p:ext uri="{BB962C8B-B14F-4D97-AF65-F5344CB8AC3E}">
        <p14:creationId xmlns:p14="http://schemas.microsoft.com/office/powerpoint/2010/main" val="22143130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37940BB-FBC4-492E-BD92-3B7B914D0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A4CC3F-C926-5084-ADAA-B88AFF5D9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3988" y="320041"/>
            <a:ext cx="6707084" cy="38926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 ?</a:t>
            </a:r>
          </a:p>
        </p:txBody>
      </p:sp>
      <p:pic>
        <p:nvPicPr>
          <p:cNvPr id="7" name="Graphic 6" descr="Question mark">
            <a:extLst>
              <a:ext uri="{FF2B5EF4-FFF2-40B4-BE49-F238E27FC236}">
                <a16:creationId xmlns:a16="http://schemas.microsoft.com/office/drawing/2014/main" id="{2C7110E0-E0C0-D812-FAD3-059AC58EA0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0040" y="1226248"/>
            <a:ext cx="4087368" cy="4087368"/>
          </a:xfrm>
          <a:prstGeom prst="rect">
            <a:avLst/>
          </a:prstGeom>
        </p:spPr>
      </p:pic>
      <p:sp>
        <p:nvSpPr>
          <p:cNvPr id="19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53987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53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15AFA-31AA-3D23-1C85-00063BA45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pPr marL="0" indent="0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of this analysis is to examine service requests submitted through Anne Arundel County’s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SeeClickFix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/311 platform to identify trends, high-demand areas, and suggest improvements in service delivery.</a:t>
            </a:r>
          </a:p>
          <a:p>
            <a:pPr marL="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Overview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Records: 109,131 service requests.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Span: October 2016 – August 2023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Size: ~20.8 MB.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Fields: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IssueID: Unique ID for each service request.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RequestTypeTitle: Describes the type of service requested (e.g., pothole repair, recycling container).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IssueStatus: Status of the request (open, closed, acknowledged).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DaysUntilClosed: Number of days to close the request.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Latitide/Longitude: Geographic coordinates for request locations.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Department: County department responsible for handling the request.</a:t>
            </a:r>
          </a:p>
        </p:txBody>
      </p:sp>
    </p:spTree>
    <p:extLst>
      <p:ext uri="{BB962C8B-B14F-4D97-AF65-F5344CB8AC3E}">
        <p14:creationId xmlns:p14="http://schemas.microsoft.com/office/powerpoint/2010/main" val="333292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4" name="Rectangle 1033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5A79EE-9850-43EF-0369-887478A13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416" y="-194376"/>
            <a:ext cx="6502182" cy="1640180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and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61A83-70DF-5F18-B8C7-81D8DDC3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416" y="1669110"/>
            <a:ext cx="6502183" cy="35197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 Data: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109,131 records with 25 columns</a:t>
            </a:r>
          </a:p>
          <a:p>
            <a:pPr marL="0" indent="0"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Pruning: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Removed non-essential columns (e.g.,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FullName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Email) and duplicate columns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IssueType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RequestTypeID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Dropped columns with excessive missing data: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acknowledged_at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reopened_at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(both had over 60% missing data).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Dropped Summary and Description as the analysis does not focus on textual data.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Removed IssueStatus as it contained only one category: Archived.</a:t>
            </a:r>
          </a:p>
          <a:p>
            <a:pPr marL="0" indent="0"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Missing Values: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Filled missing values in DaysUntilClosed using the median to avoid skewness from outliers.</a:t>
            </a:r>
          </a:p>
          <a:p>
            <a:pPr marL="0" indent="0">
              <a:buNone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Distribution: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Both DaysUntilClosed and Ratings exhibited right-skewed distributions, with significant outliers.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Correlation Analysis: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correlation heatmap revealed no significant relationship between DaysUntilClosed and Ratings, with a correlation coefficient of only 0.21.</a:t>
            </a:r>
          </a:p>
        </p:txBody>
      </p:sp>
      <p:pic>
        <p:nvPicPr>
          <p:cNvPr id="1029" name="Picture 5">
            <a:extLst>
              <a:ext uri="{FF2B5EF4-FFF2-40B4-BE49-F238E27FC236}">
                <a16:creationId xmlns:a16="http://schemas.microsoft.com/office/drawing/2014/main" id="{44F92481-DDC7-4A76-B76D-3980C165F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35688" y="1330960"/>
            <a:ext cx="4322631" cy="385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6" name="Rectangle 1035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4" name="Rectangle 1053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46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084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BE306F-0F0B-626C-B833-C1F6E7463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9716" y="499397"/>
            <a:ext cx="6328044" cy="16401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Insights and Visualization (Tableau)</a:t>
            </a:r>
            <a:br>
              <a:rPr lang="en-US" sz="3700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7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C898EA-03CF-5ADB-9BE5-56B16C1D8751}"/>
              </a:ext>
            </a:extLst>
          </p:cNvPr>
          <p:cNvSpPr txBox="1"/>
          <p:nvPr/>
        </p:nvSpPr>
        <p:spPr>
          <a:xfrm>
            <a:off x="1134766" y="1970958"/>
            <a:ext cx="5929422" cy="39421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Insights: Request Distribution Across Departments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Public Works (DPW):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department handles the vast majority of service requests, accounting for around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75%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total requests.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Departments: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Inspections and Permits (I&amp;P) follows with 9,224 requests, making up approximately 8% of the total.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Department and Animal Control account for about 4% and 3.5% of the requests, respectively.</a:t>
            </a:r>
          </a:p>
          <a:p>
            <a:pPr marL="742950" lvl="1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Police Department processed 3,554 requests, showing that safety and law enforcement also have notable service demand.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distribution of requests demonstrates a high dependency on the DPW, highlighting it as a critical area for resource allocation and service improvement.</a:t>
            </a:r>
          </a:p>
        </p:txBody>
      </p:sp>
      <p:pic>
        <p:nvPicPr>
          <p:cNvPr id="4" name="slide2" descr="Dept wise no.of req">
            <a:extLst>
              <a:ext uri="{FF2B5EF4-FFF2-40B4-BE49-F238E27FC236}">
                <a16:creationId xmlns:a16="http://schemas.microsoft.com/office/drawing/2014/main" id="{BE45EE21-C701-C90D-5BCE-D5CDE2D5C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984" y="1026160"/>
            <a:ext cx="4412576" cy="385064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46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369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C64FDB-1B8F-8219-3674-A7BCF52E09FC}"/>
              </a:ext>
            </a:extLst>
          </p:cNvPr>
          <p:cNvSpPr txBox="1"/>
          <p:nvPr/>
        </p:nvSpPr>
        <p:spPr>
          <a:xfrm>
            <a:off x="1149717" y="812800"/>
            <a:ext cx="5929422" cy="5130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Departmental Analysis of Average Request Closure Time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Public Works (DPW)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 the shortest average closure time of just over 10 days, reflecting high efficiency.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departments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Animal Control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Inspection and Permits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demonstrate relatively short closure times.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departments like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Planning and Zoning (P&amp;Z)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Office of Information Technology (OIT)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 significantly longer closure times, averaging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175 to 202 days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indicating possible challenges in addressing requests promptly.</a:t>
            </a:r>
          </a:p>
        </p:txBody>
      </p:sp>
      <p:pic>
        <p:nvPicPr>
          <p:cNvPr id="4" name="slide4" descr="Dept Vs avg request closure time">
            <a:extLst>
              <a:ext uri="{FF2B5EF4-FFF2-40B4-BE49-F238E27FC236}">
                <a16:creationId xmlns:a16="http://schemas.microsoft.com/office/drawing/2014/main" id="{5C739550-BAAF-0A58-138B-68BC30A2F1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040" y="995680"/>
            <a:ext cx="4470400" cy="43484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46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57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lide3" descr="Dept wise avg rating">
            <a:extLst>
              <a:ext uri="{FF2B5EF4-FFF2-40B4-BE49-F238E27FC236}">
                <a16:creationId xmlns:a16="http://schemas.microsoft.com/office/drawing/2014/main" id="{A28AE99A-76D4-7161-8572-8AFACD3B7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4" b="1"/>
          <a:stretch/>
        </p:blipFill>
        <p:spPr>
          <a:xfrm>
            <a:off x="20" y="431"/>
            <a:ext cx="6725900" cy="64083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BEDFF-9CCC-F8D0-805A-F471DBF27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321" y="497840"/>
            <a:ext cx="4453686" cy="546083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Departmental Performance Evaluation: Average Ratings</a:t>
            </a:r>
          </a:p>
          <a:p>
            <a:pPr algn="just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Insight: Planning and Zoning (P&amp;Z), Health Department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Animal Control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rank the highest in terms of average ratings from residents, reflecting strong public satisfaction with their services.</a:t>
            </a:r>
          </a:p>
          <a:p>
            <a:pPr algn="just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DPW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despite its fast closure time, has 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lowest rating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an average score of 2.4, suggesting a potential gap between service speed and quality.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036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5" descr="sub-div wise no. of req">
            <a:extLst>
              <a:ext uri="{FF2B5EF4-FFF2-40B4-BE49-F238E27FC236}">
                <a16:creationId xmlns:a16="http://schemas.microsoft.com/office/drawing/2014/main" id="{976CA7C6-CC39-155C-AADE-1EAED7DC0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" b="3968"/>
          <a:stretch/>
        </p:blipFill>
        <p:spPr>
          <a:xfrm>
            <a:off x="279114" y="640080"/>
            <a:ext cx="6578886" cy="49072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B5B807-4EF9-20D0-A0D3-E94930DF8AE2}"/>
              </a:ext>
            </a:extLst>
          </p:cNvPr>
          <p:cNvSpPr txBox="1"/>
          <p:nvPr/>
        </p:nvSpPr>
        <p:spPr>
          <a:xfrm>
            <a:off x="7122160" y="833120"/>
            <a:ext cx="4790726" cy="51481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Sub-Divisional Breakdown of Request Volumes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Insight: Waste Management (52,822 requests)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Highways (21,323 requests)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 the highest volumes of service requests, which could be attributed to their critical roles in infrastructure and public services.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subdivisions like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Compliance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Traffic Engineering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contribute significantly to the overall workload, though their request volumes are smaller in comparison.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1C49F18-8757-4E87-5C2E-9D6D7B82B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5C84D91-E5BF-B919-ACEF-4A25262CE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D889E38-27CA-E23F-B646-8D7B4BB17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6566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lide8" descr="sub-div wise avg closure time">
            <a:extLst>
              <a:ext uri="{FF2B5EF4-FFF2-40B4-BE49-F238E27FC236}">
                <a16:creationId xmlns:a16="http://schemas.microsoft.com/office/drawing/2014/main" id="{4F5D556B-069E-A7F6-29E4-13A0A2693A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3108"/>
          <a:stretch/>
        </p:blipFill>
        <p:spPr>
          <a:xfrm>
            <a:off x="20" y="431"/>
            <a:ext cx="6014700" cy="64083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2301A4-FFC0-E68C-BC83-E2E726828A5B}"/>
              </a:ext>
            </a:extLst>
          </p:cNvPr>
          <p:cNvSpPr txBox="1"/>
          <p:nvPr/>
        </p:nvSpPr>
        <p:spPr>
          <a:xfrm>
            <a:off x="6685281" y="690880"/>
            <a:ext cx="4900726" cy="5267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Sub-Divisional Closure Time Performance: A Comparative Analysis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Insight: Waste Management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excels in closing requests quickly, with an average closure time of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6.4 days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followed by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Utilities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Traffic Engineering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the other end,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Cable TV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Permits subdivisions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 over 200 days to close requests, indicating significant delays in addressing service needs in these areas.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700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0042C00-23AD-27E3-0290-1766B6FB73F4}"/>
              </a:ext>
            </a:extLst>
          </p:cNvPr>
          <p:cNvSpPr txBox="1"/>
          <p:nvPr/>
        </p:nvSpPr>
        <p:spPr>
          <a:xfrm>
            <a:off x="386079" y="721360"/>
            <a:ext cx="5887919" cy="52599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Yearly Performance Analysis: Request Volume and Closure Times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 the years, the number of requests has increased, peaking at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17,501 in 2022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However, the average closure time has varied.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saw a spike in closure time, averaging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64.76 days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may have been influenced by the COVID-19 pandemic and resource constraints. Closure times have since improved slightly but remain longer than in earlier years.</a:t>
            </a:r>
          </a:p>
        </p:txBody>
      </p:sp>
      <p:pic>
        <p:nvPicPr>
          <p:cNvPr id="4" name="slide7" descr="year wise avg closure time and no.of req">
            <a:extLst>
              <a:ext uri="{FF2B5EF4-FFF2-40B4-BE49-F238E27FC236}">
                <a16:creationId xmlns:a16="http://schemas.microsoft.com/office/drawing/2014/main" id="{A5AE7F6A-B720-8323-3361-89AED3DE5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33" b="-1"/>
          <a:stretch/>
        </p:blipFill>
        <p:spPr>
          <a:xfrm>
            <a:off x="6614161" y="721360"/>
            <a:ext cx="5191760" cy="5080000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7872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1609</Words>
  <Application>Microsoft Office PowerPoint</Application>
  <PresentationFormat>Widescreen</PresentationFormat>
  <Paragraphs>126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Times New Roman</vt:lpstr>
      <vt:lpstr>Office Theme</vt:lpstr>
      <vt:lpstr>Anne Arundel County 311 Service Request Analysis</vt:lpstr>
      <vt:lpstr>PowerPoint Presentation</vt:lpstr>
      <vt:lpstr>Data Cleaning and Processing</vt:lpstr>
      <vt:lpstr>Data Insights and Visualization (Tableau)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Geospatial Analysis (ArcGIS)</vt:lpstr>
      <vt:lpstr>PowerPoint Presentation</vt:lpstr>
      <vt:lpstr>Potholes Analysis</vt:lpstr>
      <vt:lpstr>Recycling Request Analysis</vt:lpstr>
      <vt:lpstr>Recommendations to Improve Performance and Focus Areas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THRUSHWANTH KAKUTURU</dc:creator>
  <cp:lastModifiedBy>THRUSHWANTH KAKUTURU</cp:lastModifiedBy>
  <cp:revision>36</cp:revision>
  <dcterms:created xsi:type="dcterms:W3CDTF">2024-10-23T00:06:01Z</dcterms:created>
  <dcterms:modified xsi:type="dcterms:W3CDTF">2025-01-10T14:22:51Z</dcterms:modified>
</cp:coreProperties>
</file>

<file path=docProps/thumbnail.jpeg>
</file>